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F029BBE-DDA0-483C-BBE2-C5F0C8833F74}">
  <a:tblStyle styleId="{3F029BBE-DDA0-483C-BBE2-C5F0C8833F74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F6761D4-0CDE-4EB7-AA32-87210E21FA6B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3F3CFD7-45C4-4BA0-92D2-529F98D8ACAE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5A988C4-2CBA-4CBF-AF45-DD7ADE15D583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635F376-FBEE-44F6-9D19-A3190037533F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QvGLcCTXk9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Warm up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was the last good that you bought?  How much did it cost?  Describe your thought process as you bought this good. 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Income Effect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change in consumption resulting from a change in real income.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Ex: If the price of an item you normally purchase goes up you will buy less of it or something else.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Ex: If the price goes down you may buy more of it or more of something else.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How many slices of pizza would you buy?  </a:t>
            </a:r>
          </a:p>
        </p:txBody>
      </p:sp>
      <p:graphicFrame>
        <p:nvGraphicFramePr>
          <p:cNvPr id="99" name="Shape 99"/>
          <p:cNvGraphicFramePr/>
          <p:nvPr/>
        </p:nvGraphicFramePr>
        <p:xfrm>
          <a:off x="862450" y="350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{3F029BBE-DDA0-483C-BBE2-C5F0C8833F74}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Price of a slice of pizza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Quantity demanded per day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Price of a slice of pizza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Quantity demanded per day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100" name="Shape 100"/>
          <p:cNvSpPr txBox="1"/>
          <p:nvPr/>
        </p:nvSpPr>
        <p:spPr>
          <a:xfrm>
            <a:off x="862450" y="3008300"/>
            <a:ext cx="3729599" cy="495299"/>
          </a:xfrm>
          <a:prstGeom prst="rect">
            <a:avLst/>
          </a:prstGeom>
          <a:solidFill>
            <a:srgbClr val="00FFF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rm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Individual</a:t>
            </a:r>
            <a:r>
              <a:rPr lang="en"/>
              <a:t>	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529950" y="3008300"/>
            <a:ext cx="3571500" cy="495299"/>
          </a:xfrm>
          <a:prstGeom prst="rect">
            <a:avLst/>
          </a:prstGeom>
          <a:solidFill>
            <a:srgbClr val="FF00F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Market (This class)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685350" y="5807550"/>
            <a:ext cx="7773299" cy="78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875" y="887700"/>
            <a:ext cx="23907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3400" y="1049625"/>
            <a:ext cx="287655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1468450" y="2486925"/>
            <a:ext cx="3061499" cy="31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Demand Schedule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Demand Schedule</a:t>
            </a:r>
          </a:p>
        </p:txBody>
      </p:sp>
      <p:graphicFrame>
        <p:nvGraphicFramePr>
          <p:cNvPr id="111" name="Shape 111"/>
          <p:cNvGraphicFramePr/>
          <p:nvPr/>
        </p:nvGraphicFramePr>
        <p:xfrm>
          <a:off x="862450" y="2348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{0F6761D4-0CDE-4EB7-AA32-87210E21FA6B}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Price of a slice of pizza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Quantity demanded per day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Price of a slice of pizza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Quantity demanded per day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300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250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200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150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100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50</a:t>
                      </a: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112" name="Shape 112"/>
          <p:cNvSpPr txBox="1"/>
          <p:nvPr/>
        </p:nvSpPr>
        <p:spPr>
          <a:xfrm>
            <a:off x="862450" y="1852800"/>
            <a:ext cx="3729599" cy="495299"/>
          </a:xfrm>
          <a:prstGeom prst="rect">
            <a:avLst/>
          </a:prstGeom>
          <a:solidFill>
            <a:srgbClr val="00FFF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Individual demand schedule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529950" y="1852800"/>
            <a:ext cx="3571500" cy="495299"/>
          </a:xfrm>
          <a:prstGeom prst="rect">
            <a:avLst/>
          </a:prstGeom>
          <a:solidFill>
            <a:srgbClr val="FF00F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Market Demand Schedule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85350" y="5807550"/>
            <a:ext cx="7773299" cy="78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Lists the quantity of a good all consumers would buy at each different price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>
            <a:hlinkClick r:id="rId3"/>
          </p:cNvPr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Marginal Utility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585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Utility - usefulness or satisfaction you get from a good.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Marginal Utility - Extra satisfaction you get from 1 more unit of that good.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Law of diminishing Utility</a:t>
            </a:r>
            <a:r>
              <a:rPr lang="en"/>
              <a:t> - Utility we get from extra units of a product will eventually decrease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The Demand Graph (curve)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3022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Shows quantity of a good demanded at each price level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3350" y="2358375"/>
            <a:ext cx="5430050" cy="41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75" y="1430999"/>
            <a:ext cx="7517900" cy="568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050500" y="75025"/>
            <a:ext cx="3000000" cy="19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As Price of good increases then quantity demanded decreases.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5942600" y="2986325"/>
            <a:ext cx="3000000" cy="149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As Price of good decreases then quantity demanded increases.</a:t>
            </a:r>
            <a:r>
              <a:rPr lang="en" sz="3000">
                <a:solidFill>
                  <a:schemeClr val="dk1"/>
                </a:solidFill>
              </a:rPr>
              <a:t>  </a:t>
            </a:r>
          </a:p>
        </p:txBody>
      </p:sp>
      <p:sp>
        <p:nvSpPr>
          <p:cNvPr id="140" name="Shape 140"/>
          <p:cNvSpPr/>
          <p:nvPr/>
        </p:nvSpPr>
        <p:spPr>
          <a:xfrm>
            <a:off x="2130925" y="1365600"/>
            <a:ext cx="284999" cy="8102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7278175" y="3976750"/>
            <a:ext cx="360299" cy="1499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Using our Demand Schedule…..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Draw a Demand Graph.</a:t>
            </a:r>
          </a:p>
        </p:txBody>
      </p:sp>
      <p:cxnSp>
        <p:nvCxnSpPr>
          <p:cNvPr id="148" name="Shape 148"/>
          <p:cNvCxnSpPr/>
          <p:nvPr/>
        </p:nvCxnSpPr>
        <p:spPr>
          <a:xfrm flipH="1">
            <a:off x="1005450" y="2596125"/>
            <a:ext cx="29999" cy="33764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9" name="Shape 149"/>
          <p:cNvCxnSpPr/>
          <p:nvPr/>
        </p:nvCxnSpPr>
        <p:spPr>
          <a:xfrm rot="10800000" flipH="1">
            <a:off x="1020450" y="5972625"/>
            <a:ext cx="5582400" cy="149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0" name="Shape 150"/>
          <p:cNvSpPr txBox="1"/>
          <p:nvPr/>
        </p:nvSpPr>
        <p:spPr>
          <a:xfrm>
            <a:off x="195075" y="2536100"/>
            <a:ext cx="660300" cy="31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Price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557875" y="6122675"/>
            <a:ext cx="1140599" cy="25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Quantity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Law of Quantity Demanded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 As Price of good increases then quantity demanded decreases.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2. As Price of good decreases then quantity demanded increases. 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Determinants of Demand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Factors that decide where the curve is: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1. </a:t>
            </a:r>
            <a:r>
              <a:rPr lang="en">
                <a:solidFill>
                  <a:srgbClr val="FF0000"/>
                </a:solidFill>
              </a:rPr>
              <a:t>Consumer Tastes</a:t>
            </a:r>
            <a:r>
              <a:rPr lang="en"/>
              <a:t> - Consumers like goods    more = DEMAND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2. </a:t>
            </a:r>
            <a:r>
              <a:rPr lang="en">
                <a:solidFill>
                  <a:srgbClr val="FF0000"/>
                </a:solidFill>
              </a:rPr>
              <a:t>Population</a:t>
            </a:r>
            <a:r>
              <a:rPr lang="en"/>
              <a:t> - Number of Consumers goes up = DEMAND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3. </a:t>
            </a:r>
            <a:r>
              <a:rPr lang="en">
                <a:solidFill>
                  <a:srgbClr val="FF0000"/>
                </a:solidFill>
              </a:rPr>
              <a:t>Income </a:t>
            </a:r>
            <a:r>
              <a:rPr lang="en"/>
              <a:t>-Consumers income rises = DEMAND</a:t>
            </a:r>
          </a:p>
        </p:txBody>
      </p:sp>
      <p:sp>
        <p:nvSpPr>
          <p:cNvPr id="164" name="Shape 164"/>
          <p:cNvSpPr/>
          <p:nvPr/>
        </p:nvSpPr>
        <p:spPr>
          <a:xfrm>
            <a:off x="3631600" y="3211400"/>
            <a:ext cx="435299" cy="690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658525" y="4716750"/>
            <a:ext cx="435299" cy="690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2480775" y="6167700"/>
            <a:ext cx="435299" cy="690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250" y="2043225"/>
            <a:ext cx="4432625" cy="40194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>
                <a:solidFill>
                  <a:srgbClr val="6AA84F"/>
                </a:solidFill>
              </a:rPr>
              <a:t>Price System</a:t>
            </a:r>
          </a:p>
        </p:txBody>
      </p:sp>
      <p:sp>
        <p:nvSpPr>
          <p:cNvPr id="31" name="Shape 31"/>
          <p:cNvSpPr/>
          <p:nvPr/>
        </p:nvSpPr>
        <p:spPr>
          <a:xfrm rot="1938002">
            <a:off x="5396971" y="3353750"/>
            <a:ext cx="3902579" cy="12185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latin typeface="Arial"/>
              </a:rPr>
              <a:t>Supply</a:t>
            </a:r>
          </a:p>
        </p:txBody>
      </p:sp>
      <p:sp>
        <p:nvSpPr>
          <p:cNvPr id="32" name="Shape 32"/>
          <p:cNvSpPr/>
          <p:nvPr/>
        </p:nvSpPr>
        <p:spPr>
          <a:xfrm rot="-2465998">
            <a:off x="-75444" y="2558848"/>
            <a:ext cx="3332007" cy="7229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Demand</a:t>
            </a:r>
          </a:p>
        </p:txBody>
      </p:sp>
      <p:sp>
        <p:nvSpPr>
          <p:cNvPr id="33" name="Shape 33"/>
          <p:cNvSpPr/>
          <p:nvPr/>
        </p:nvSpPr>
        <p:spPr>
          <a:xfrm>
            <a:off x="97488" y="4770250"/>
            <a:ext cx="5076766" cy="12188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Arial"/>
              </a:rPr>
              <a:t>Elasticity</a:t>
            </a:r>
          </a:p>
        </p:txBody>
      </p:sp>
      <p:sp>
        <p:nvSpPr>
          <p:cNvPr id="34" name="Shape 34"/>
          <p:cNvSpPr/>
          <p:nvPr/>
        </p:nvSpPr>
        <p:spPr>
          <a:xfrm rot="3540001">
            <a:off x="5979826" y="1872369"/>
            <a:ext cx="4070744" cy="605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D9EEB"/>
                </a:solidFill>
                <a:latin typeface="Arial"/>
              </a:rPr>
              <a:t>Total Revenue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42"/>
            <a:ext cx="8229600" cy="4608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Determinants of Demand	cont...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67175" y="735450"/>
            <a:ext cx="8229600" cy="59724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4. </a:t>
            </a:r>
            <a:r>
              <a:rPr lang="en" sz="2400">
                <a:solidFill>
                  <a:srgbClr val="FF0000"/>
                </a:solidFill>
              </a:rPr>
              <a:t>Substitute Goods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a. Goods that can replace another good.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b. If a goods price increases - demand for its substitute  increases.  If a goods price decreases, demand for its substitute decreases.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5.  </a:t>
            </a:r>
            <a:r>
              <a:rPr lang="en" sz="2400">
                <a:solidFill>
                  <a:srgbClr val="FF0000"/>
                </a:solidFill>
              </a:rPr>
              <a:t>Complementary Goods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a. Popularity of one good causes demand for another good to increase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i="1"/>
              <a:t>Ex: Ipads + Ipad apps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b. If a complementary good price  goes up demand for its compliment decreases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Determinants of Demand	cont...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6. </a:t>
            </a:r>
            <a:r>
              <a:rPr lang="en">
                <a:solidFill>
                  <a:srgbClr val="FF0000"/>
                </a:solidFill>
              </a:rPr>
              <a:t>Consumer Expectations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/>
              <a:t>If you expect or know the price of a good is going up next week then your demand may go up to buy good today.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/>
              <a:t>If you expect or know that a good will go on sale your demand may go down until it goes on sale.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/>
              <a:t>If people feel economy is going well or a good might be more expensive in future, demand for good increase.</a:t>
            </a:r>
          </a:p>
          <a:p>
            <a:pPr>
              <a:spcBef>
                <a:spcPts val="0"/>
              </a:spcBef>
              <a:buNone/>
            </a:pPr>
            <a:endParaRPr sz="2100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Change in price = change in quantity demanded.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Changes to “determinants of demand” cause demand curve to SHIFT LEFT or RIGHT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	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Explain why the law of demand can only apply in a free market economy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Define income effect and substitution effect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Warm Up	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List and explain the Determinants of Demand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Review questions from last lesson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44"/>
            <a:ext cx="8229600" cy="625799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Elasticity of Demand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577250" y="712350"/>
            <a:ext cx="8229600" cy="5092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 measure of how consumers react to a change in price.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Elastic </a:t>
            </a:r>
            <a:r>
              <a:rPr lang="en"/>
              <a:t>- describes demand that is very sensitive to a change in price</a:t>
            </a:r>
          </a:p>
          <a:p>
            <a:pPr rtl="0">
              <a:spcBef>
                <a:spcPts val="0"/>
              </a:spcBef>
              <a:buNone/>
            </a:pPr>
            <a:r>
              <a:rPr lang="en" i="1">
                <a:solidFill>
                  <a:srgbClr val="FF9900"/>
                </a:solidFill>
              </a:rPr>
              <a:t>You buy much less of a good b/c of a small price change</a:t>
            </a:r>
          </a:p>
          <a:p>
            <a:pPr rtl="0">
              <a:spcBef>
                <a:spcPts val="0"/>
              </a:spcBef>
              <a:buNone/>
            </a:pPr>
            <a:endParaRPr i="1">
              <a:solidFill>
                <a:srgbClr val="FF99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Inelastic</a:t>
            </a:r>
            <a:r>
              <a:rPr lang="en"/>
              <a:t> - describes demand that is not very sensitive to a change in price</a:t>
            </a:r>
          </a:p>
          <a:p>
            <a:pPr rtl="0">
              <a:spcBef>
                <a:spcPts val="0"/>
              </a:spcBef>
              <a:buNone/>
            </a:pPr>
            <a:r>
              <a:rPr lang="en" b="1" i="1">
                <a:solidFill>
                  <a:srgbClr val="FF9900"/>
                </a:solidFill>
              </a:rPr>
              <a:t>You still buy the good even after price increase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is it important to understand Elasticity?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Helps measure how consumers respond to price changes.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Important for businesses to see how change in prices will affect their total revenue.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Total Revenue - the total amount of money a firm receives by selling goods and services.  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5525" y="5016500"/>
            <a:ext cx="1753425" cy="18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Calculating Total Expenditures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Multiply the price of the product by the quantity demanded for any point on a curve.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Price x Quantity demanded = Total Expenditures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47125" y="3997641"/>
            <a:ext cx="8229600" cy="27102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b="0"/>
              <a:t>•</a:t>
            </a:r>
            <a:r>
              <a:rPr lang="en" sz="2400" b="0"/>
              <a:t>If total expenditures and price move in opposite directions, demand is elastic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0"/>
              <a:t>•Or, if a change in price causes a relatively large change in the quantity demanded, demand is elastic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875" y="92375"/>
            <a:ext cx="58864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4026316"/>
            <a:ext cx="8229600" cy="26516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b="0"/>
              <a:t>•</a:t>
            </a:r>
            <a:r>
              <a:rPr lang="en" sz="2400" b="0"/>
              <a:t>If total expenditures and price move in same direction, demand is inelastic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0"/>
              <a:t>•Or, if a change in price causes a relatively smaller change in quantity demanded, demand is inelastic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125" y="92500"/>
            <a:ext cx="5734050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	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Students will….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Examine the interaction of supply, demand and price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Students will be able to…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Explain the effect of changes in price on the quantity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demanded and quantity supplied (2A)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Identify the non-price determinants that create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change in supply and demand which result in a new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equilibrium price (2B)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Interpret a supply and demand graph (2AC)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07150" y="3646571"/>
            <a:ext cx="8229600" cy="31365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b="0"/>
              <a:t>•</a:t>
            </a:r>
            <a:r>
              <a:rPr lang="en" sz="2400" b="0"/>
              <a:t>If there is no change in total expenditures when the price changes, demand is unit elastic.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2400" b="0"/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0"/>
              <a:t>•Or, if a change in price causes a proportional change in quantity demanded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925" y="62350"/>
            <a:ext cx="573405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4396948"/>
            <a:ext cx="8229600" cy="2295899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b="0"/>
              <a:t>•The key to determining elasticity is to examine how total expenditures change when the price changes.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225" y="122400"/>
            <a:ext cx="6759450" cy="415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0" y="415129"/>
            <a:ext cx="8474375" cy="487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Determining Elasticity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82175" y="15401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The elasticity of demand can usually be estimated by examining the answers to three key questions: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FF9900"/>
                </a:solidFill>
              </a:rPr>
              <a:t>1.</a:t>
            </a:r>
            <a:r>
              <a:rPr lang="en" sz="1800" b="1" i="1">
                <a:solidFill>
                  <a:srgbClr val="FF9900"/>
                </a:solidFill>
              </a:rPr>
              <a:t>Can purchase be delayed?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FF9900"/>
                </a:solidFill>
              </a:rPr>
              <a:t>2.</a:t>
            </a:r>
            <a:r>
              <a:rPr lang="en" sz="1800" b="1" i="1">
                <a:solidFill>
                  <a:srgbClr val="FF9900"/>
                </a:solidFill>
              </a:rPr>
              <a:t>Are adequate substitutes available?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FF9900"/>
                </a:solidFill>
              </a:rPr>
              <a:t>3.</a:t>
            </a:r>
            <a:r>
              <a:rPr lang="en" sz="1800" b="1" i="1">
                <a:solidFill>
                  <a:srgbClr val="FF9900"/>
                </a:solidFill>
              </a:rPr>
              <a:t>Does purchase use large portion of income?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All three answers do not have to be the same in order to determine elasticity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In some cases the answer to a single question is so important that it alone might dominate the answers to the other two questions.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Determinants of Demand Elasticity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585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u="sng"/>
              <a:t>Availability of Substitutes</a:t>
            </a:r>
            <a:r>
              <a:rPr lang="en"/>
              <a:t> - If there are little or no substitutes for a good then you might still buy it because there are no good alternatives.  If there are many substitutes for a good then you will buy the substitutes instead.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Can you think of an example?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Determinants of Demand Elasticity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585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lang="en"/>
              <a:t> Relative Importance - How much of your budget do you spend on a good.  Can you take a price increase?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Can it be delayed?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Come up with an example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Determinants of Demand Elasticity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 startAt="3"/>
            </a:pPr>
            <a:r>
              <a:rPr lang="en"/>
              <a:t> Necessities vs Luxuries - differs from person to person.  The consumer must decide if a good is a necessity or a luxury.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Come up with an example.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 over time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Change over Time</a:t>
            </a:r>
            <a:r>
              <a:rPr lang="en"/>
              <a:t> - when prices change, consumers often need time to react.  So at first a good may be inelastic and then gradually becom elastic.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In your own words explain elasticity.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Why is demand for home heating fuel inelastic in cold weather?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Study for quiz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DEMAND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401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Demand</a:t>
            </a:r>
            <a:r>
              <a:rPr lang="en"/>
              <a:t> - amount of a product that consumers are WILLING and ABLE to buy at every price point.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The desire to own something and the ability to pay for it.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>
                <a:solidFill>
                  <a:srgbClr val="FF9900"/>
                </a:solidFill>
              </a:rPr>
              <a:t>SUPPLY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25" y="1417650"/>
            <a:ext cx="8489374" cy="476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Supply	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amount of good available.  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58500"/>
            <a:ext cx="3914349" cy="26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Law of Supply	</a:t>
            </a:r>
          </a:p>
        </p:txBody>
      </p:sp>
      <p:sp>
        <p:nvSpPr>
          <p:cNvPr id="305" name="Shape 305"/>
          <p:cNvSpPr/>
          <p:nvPr/>
        </p:nvSpPr>
        <p:spPr>
          <a:xfrm>
            <a:off x="3856675" y="3991775"/>
            <a:ext cx="2761200" cy="2776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6159900" y="3991775"/>
            <a:ext cx="2984100" cy="2776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 rot="10800000">
            <a:off x="122374" y="1608049"/>
            <a:ext cx="2761200" cy="2776200"/>
          </a:xfrm>
          <a:prstGeom prst="downArrow">
            <a:avLst>
              <a:gd name="adj1" fmla="val 50000"/>
              <a:gd name="adj2" fmla="val 50084"/>
            </a:avLst>
          </a:prstGeom>
          <a:solidFill>
            <a:srgbClr val="00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 rot="10800000">
            <a:off x="2765849" y="1417649"/>
            <a:ext cx="2984100" cy="2776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 txBox="1"/>
          <p:nvPr/>
        </p:nvSpPr>
        <p:spPr>
          <a:xfrm>
            <a:off x="930400" y="2686175"/>
            <a:ext cx="1035600" cy="5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 Price Increases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3736625" y="2626150"/>
            <a:ext cx="1035600" cy="75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Quantity supplied increases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4719475" y="4584950"/>
            <a:ext cx="1103100" cy="5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 Price Decreases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7269225" y="4384250"/>
            <a:ext cx="1035600" cy="75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Quantity supplied decreases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Supply Schedule</a:t>
            </a:r>
          </a:p>
        </p:txBody>
      </p:sp>
      <p:graphicFrame>
        <p:nvGraphicFramePr>
          <p:cNvPr id="318" name="Shape 318"/>
          <p:cNvGraphicFramePr/>
          <p:nvPr/>
        </p:nvGraphicFramePr>
        <p:xfrm>
          <a:off x="952500" y="230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{83F3CFD7-45C4-4BA0-92D2-529F98D8ACAE}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Price per slice of Pizza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Slices supplied per day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350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  <p:sp>
        <p:nvSpPr>
          <p:cNvPr id="319" name="Shape 319"/>
          <p:cNvSpPr txBox="1"/>
          <p:nvPr/>
        </p:nvSpPr>
        <p:spPr>
          <a:xfrm>
            <a:off x="1230550" y="1635725"/>
            <a:ext cx="4396800" cy="44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Individual Supply Schedule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74645"/>
            <a:ext cx="8229600" cy="7008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Market Supply Schedule</a:t>
            </a:r>
          </a:p>
        </p:txBody>
      </p:sp>
      <p:graphicFrame>
        <p:nvGraphicFramePr>
          <p:cNvPr id="325" name="Shape 325"/>
          <p:cNvGraphicFramePr/>
          <p:nvPr/>
        </p:nvGraphicFramePr>
        <p:xfrm>
          <a:off x="622350" y="82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{65A988C4-2CBA-4CBF-AF45-DD7ADE15D583}</a:tableStyleId>
              </a:tblPr>
              <a:tblGrid>
                <a:gridCol w="3619500"/>
                <a:gridCol w="3619500"/>
              </a:tblGrid>
              <a:tr h="528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Price per slice of Pizza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Slices supplied per day</a:t>
                      </a:r>
                    </a:p>
                  </a:txBody>
                  <a:tcPr marL="91425" marR="91425" marT="91425" marB="91425"/>
                </a:tc>
              </a:tr>
              <a:tr h="3576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3500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  <p:sp>
        <p:nvSpPr>
          <p:cNvPr id="326" name="Shape 326"/>
          <p:cNvSpPr txBox="1"/>
          <p:nvPr/>
        </p:nvSpPr>
        <p:spPr>
          <a:xfrm>
            <a:off x="622350" y="3769575"/>
            <a:ext cx="6467700" cy="189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/>
              <a:t>Shows the relationship between prices and the total quantity supplied by all businesses in a particular market.  </a:t>
            </a:r>
          </a:p>
          <a:p>
            <a:pPr rtl="0">
              <a:spcBef>
                <a:spcPts val="0"/>
              </a:spcBef>
              <a:buNone/>
            </a:pPr>
            <a:endParaRPr sz="2200"/>
          </a:p>
          <a:p>
            <a:pPr>
              <a:spcBef>
                <a:spcPts val="0"/>
              </a:spcBef>
              <a:buNone/>
            </a:pPr>
            <a:r>
              <a:rPr lang="en" sz="2200"/>
              <a:t>The information in a market supply schedule becomes important when we want to determine the total supply of pizza at a certain price in a large area like a city.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Supply Curve (graph)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00" y="1578025"/>
            <a:ext cx="6719650" cy="473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Using the Supply Schedule below draw a Supply Graph</a:t>
            </a:r>
          </a:p>
        </p:txBody>
      </p:sp>
      <p:graphicFrame>
        <p:nvGraphicFramePr>
          <p:cNvPr id="338" name="Shape 338"/>
          <p:cNvGraphicFramePr/>
          <p:nvPr/>
        </p:nvGraphicFramePr>
        <p:xfrm>
          <a:off x="772425" y="171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{C635F376-FBEE-44F6-9D19-A3190037533F}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Price per slice of Pizza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Slices supplied per day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250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$2.50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$3.00</a:t>
                      </a: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350</a:t>
                      </a: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Determinants for change in Supply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Cost of Inputs - A change in cost of inputs.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If the cost for labor and packaging goes down then producers will try to supply more.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If the cost for labor and packaging goes up then producers will supply less</a:t>
            </a:r>
          </a:p>
        </p:txBody>
      </p:sp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175" y="4774425"/>
            <a:ext cx="2124075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Determinants for change in Supply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lang="en"/>
              <a:t> Productivity - If worker work harder because of good training or incentives then there will be an increase in supply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If workers work less hard because of poor training or poor leadership then there will be decrease in supply.  </a:t>
            </a:r>
          </a:p>
        </p:txBody>
      </p:sp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500" y="4669375"/>
            <a:ext cx="1823854" cy="21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Determinants for change in Supply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 startAt="3"/>
            </a:pPr>
            <a:r>
              <a:rPr lang="en"/>
              <a:t> Technology - New technology can improve production or lower costs and therefore increase supply.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Poor technology could slow production down or increase costs and therefore decrease supply.</a:t>
            </a:r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725" y="4354250"/>
            <a:ext cx="21907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870375" y="630275"/>
            <a:ext cx="3286499" cy="303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rot="10800000">
            <a:off x="3318725" y="345224"/>
            <a:ext cx="3286499" cy="3106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10800000">
            <a:off x="2100925" y="3571499"/>
            <a:ext cx="3286499" cy="32864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549250" y="3571500"/>
            <a:ext cx="3286499" cy="3106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1860825" y="1215525"/>
            <a:ext cx="1185600" cy="9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Price goes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DOWN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4366900" y="1215525"/>
            <a:ext cx="1260599" cy="7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Quantity demanded goes UP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3106350" y="4967175"/>
            <a:ext cx="1185600" cy="10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Price goes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UP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5522425" y="4396925"/>
            <a:ext cx="1185600" cy="9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Quantity demanded goes down.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5642475" y="255100"/>
            <a:ext cx="3196500" cy="57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 b="1"/>
              <a:t>Law of Demand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Determinants for change in Supply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 startAt="4"/>
            </a:pPr>
            <a:r>
              <a:rPr lang="en"/>
              <a:t>Taxes and subsidies - Taxes are considered part of the cost for production. An increase in taxes will decrease supply while a Tax decrease will increase supply.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 subsidy is a government payment to a individual or business to encourage or protect a certain type of economic activity.</a:t>
            </a:r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975" y="5224600"/>
            <a:ext cx="29051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Determinants for change in Supply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 startAt="5"/>
            </a:pPr>
            <a:r>
              <a:rPr lang="en"/>
              <a:t> Expectations - If producers expect the price of their product to go up and demand to go down then they may decrease the supply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If producers expect the price of their product to go down then they may increase the supply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250" y="471437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Determinants for change in Supply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 startAt="6"/>
            </a:pPr>
            <a:r>
              <a:rPr lang="en"/>
              <a:t> Government Regulations - more government regulation usually slows down production and supply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 startAt="7"/>
            </a:pPr>
            <a:r>
              <a:rPr lang="en"/>
              <a:t> Number of sellers -  More suppliers = more supply.  Less suppliers = less supply</a:t>
            </a:r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525" y="2763550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Elasticity of Supply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457200" y="151015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Same as elasticity of demand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Measures the way suppliers respond to a change in price.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Elastic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Inelastic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Unitary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59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Substitution Effect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would you do if Whataburger doubled their prices while McDonald’s and Chipotle kept theirs the same?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303775"/>
            <a:ext cx="220027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8800" y="31687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9975" y="3169650"/>
            <a:ext cx="25050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 Effects that that result in the Law of Demand...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i="1">
                <a:solidFill>
                  <a:srgbClr val="FF0000"/>
                </a:solidFill>
              </a:rPr>
              <a:t>Substitution effect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and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 i="1">
                <a:solidFill>
                  <a:srgbClr val="FF0000"/>
                </a:solidFill>
              </a:rPr>
              <a:t>Income effect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Substitution Effect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When consumers react to an increase in a good’s price by consuming less of that good and more of the other goods.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Ex:  Whataburger has gotten too expensive, I’ll buy McDonald’s instead.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7200" y="0"/>
            <a:ext cx="2549525" cy="169044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47125" y="1245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Income Effect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247125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The original 1967 Camaro cost around $2,500.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The 2014 Camaro costs around $24,000.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If the Camaro cost only $ 2,500 would consumers buy more than 1?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What would consumers do with the leftover $21, 500?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1827</Words>
  <Application>Microsoft Office PowerPoint</Application>
  <PresentationFormat>On-screen Show (4:3)</PresentationFormat>
  <Paragraphs>312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simple-light</vt:lpstr>
      <vt:lpstr>Warm up</vt:lpstr>
      <vt:lpstr>Price System</vt:lpstr>
      <vt:lpstr>Objective </vt:lpstr>
      <vt:lpstr>DEMAND</vt:lpstr>
      <vt:lpstr>Slide 4</vt:lpstr>
      <vt:lpstr>Substitution Effect</vt:lpstr>
      <vt:lpstr>2 Effects that that result in the Law of Demand...</vt:lpstr>
      <vt:lpstr>Substitution Effect</vt:lpstr>
      <vt:lpstr>Income Effect</vt:lpstr>
      <vt:lpstr>Income Effect</vt:lpstr>
      <vt:lpstr>How many slices of pizza would you buy?  </vt:lpstr>
      <vt:lpstr>Demand Schedule</vt:lpstr>
      <vt:lpstr>Slide 12</vt:lpstr>
      <vt:lpstr>Marginal Utility</vt:lpstr>
      <vt:lpstr>The Demand Graph (curve)</vt:lpstr>
      <vt:lpstr>Slide 15</vt:lpstr>
      <vt:lpstr>Using our Demand Schedule…..</vt:lpstr>
      <vt:lpstr>Law of Quantity Demanded</vt:lpstr>
      <vt:lpstr>Determinants of Demand</vt:lpstr>
      <vt:lpstr>Determinants of Demand cont...</vt:lpstr>
      <vt:lpstr>Determinants of Demand cont... </vt:lpstr>
      <vt:lpstr>Changes</vt:lpstr>
      <vt:lpstr>Questions </vt:lpstr>
      <vt:lpstr>Warm Up </vt:lpstr>
      <vt:lpstr>Elasticity of Demand</vt:lpstr>
      <vt:lpstr>Why is it important to understand Elasticity?</vt:lpstr>
      <vt:lpstr>Calculating Total Expenditures</vt:lpstr>
      <vt:lpstr>•If total expenditures and price move in opposite directions, demand is elastic •Or, if a change in price causes a relatively large change in the quantity demanded, demand is elastic </vt:lpstr>
      <vt:lpstr>•If total expenditures and price move in same direction, demand is inelastic •Or, if a change in price causes a relatively smaller change in quantity demanded, demand is inelastic </vt:lpstr>
      <vt:lpstr>•If there is no change in total expenditures when the price changes, demand is unit elastic.  •Or, if a change in price causes a proportional change in quantity demanded </vt:lpstr>
      <vt:lpstr>•The key to determining elasticity is to examine how total expenditures change when the price changes. </vt:lpstr>
      <vt:lpstr>Slide 31</vt:lpstr>
      <vt:lpstr>Determining Elasticity</vt:lpstr>
      <vt:lpstr>Determinants of Demand Elasticity</vt:lpstr>
      <vt:lpstr>Determinants of Demand Elasticity</vt:lpstr>
      <vt:lpstr>Determinants of Demand Elasticity</vt:lpstr>
      <vt:lpstr>Change over time</vt:lpstr>
      <vt:lpstr>Questions</vt:lpstr>
      <vt:lpstr>Study for quiz</vt:lpstr>
      <vt:lpstr>SUPPLY</vt:lpstr>
      <vt:lpstr>Supply </vt:lpstr>
      <vt:lpstr>The Law of Supply </vt:lpstr>
      <vt:lpstr>Supply Schedule</vt:lpstr>
      <vt:lpstr>Market Supply Schedule</vt:lpstr>
      <vt:lpstr>Supply Curve (graph)</vt:lpstr>
      <vt:lpstr>Using the Supply Schedule below draw a Supply Graph</vt:lpstr>
      <vt:lpstr>Determinants for change in Supply</vt:lpstr>
      <vt:lpstr>Determinants for change in Supply</vt:lpstr>
      <vt:lpstr>Determinants for change in Supply</vt:lpstr>
      <vt:lpstr>Determinants for change in Supply</vt:lpstr>
      <vt:lpstr>Determinants for change in Supply </vt:lpstr>
      <vt:lpstr>Determinants for change in Supply </vt:lpstr>
      <vt:lpstr>Elasticity of Supply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Alfonso_Longoria</dc:creator>
  <cp:lastModifiedBy>e134435</cp:lastModifiedBy>
  <cp:revision>1</cp:revision>
  <dcterms:modified xsi:type="dcterms:W3CDTF">2014-09-19T16:30:29Z</dcterms:modified>
</cp:coreProperties>
</file>